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F7B5C-E650-4BB0-960E-59F8C1E1B717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98AF09-66CD-4A32-AE47-098CAE679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445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eaLnBrk="1" hangingPunct="1"/>
            <a:fld id="{A468E807-8485-428C-B9F2-D88F375E3112}" type="slidenum">
              <a:rPr lang="en-US" sz="1200" smtClean="0"/>
              <a:pPr eaLnBrk="1" hangingPunct="1"/>
              <a:t>2</a:t>
            </a:fld>
            <a:endParaRPr lang="en-US" sz="1200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  <a:cs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charset="0"/>
              <a:cs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Slum Dog millionaire</a:t>
            </a:r>
          </a:p>
          <a:p>
            <a:r>
              <a:rPr lang="en-US" dirty="0" smtClean="0"/>
              <a:t>Descartes - Cogito Ergo Sum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8AF09-66CD-4A32-AE47-098CAE679D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850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EDD2D0-EA4A-47A8-843E-3A716284AF49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44DBA7E-77C6-4089-A061-A0E880207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EDD2D0-EA4A-47A8-843E-3A716284AF49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4DBA7E-77C6-4089-A061-A0E880207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EDD2D0-EA4A-47A8-843E-3A716284AF49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4DBA7E-77C6-4089-A061-A0E880207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EDD2D0-EA4A-47A8-843E-3A716284AF49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4DBA7E-77C6-4089-A061-A0E88020768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EDD2D0-EA4A-47A8-843E-3A716284AF49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4DBA7E-77C6-4089-A061-A0E88020768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EDD2D0-EA4A-47A8-843E-3A716284AF49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4DBA7E-77C6-4089-A061-A0E88020768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EDD2D0-EA4A-47A8-843E-3A716284AF49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4DBA7E-77C6-4089-A061-A0E88020768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EDD2D0-EA4A-47A8-843E-3A716284AF49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4DBA7E-77C6-4089-A061-A0E88020768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EDD2D0-EA4A-47A8-843E-3A716284AF49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4DBA7E-77C6-4089-A061-A0E880207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5EDD2D0-EA4A-47A8-843E-3A716284AF49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4DBA7E-77C6-4089-A061-A0E88020768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EDD2D0-EA4A-47A8-843E-3A716284AF49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44DBA7E-77C6-4089-A061-A0E88020768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5EDD2D0-EA4A-47A8-843E-3A716284AF49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44DBA7E-77C6-4089-A061-A0E88020768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1q9QRDKbIcc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143000"/>
          </a:xfrm>
        </p:spPr>
        <p:txBody>
          <a:bodyPr/>
          <a:lstStyle/>
          <a:p>
            <a:r>
              <a:rPr lang="en-US" dirty="0" smtClean="0"/>
              <a:t>How Do You Learn?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0849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11169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371600"/>
            <a:ext cx="8229600" cy="11890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6.You search for personal meaning and patterns.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6813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Make a deliberate decision to change negative feelings  and dig for what you value.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 Your emotions are involved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227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2057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8. You are using what you already know.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84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362200"/>
            <a:ext cx="8458200" cy="2057400"/>
          </a:xfrm>
        </p:spPr>
        <p:txBody>
          <a:bodyPr>
            <a:normAutofit/>
          </a:bodyPr>
          <a:lstStyle/>
          <a:p>
            <a:r>
              <a:rPr lang="en-US" dirty="0" smtClean="0"/>
              <a:t>9. You understand that learning is both conscious and unconscious.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88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78162"/>
          </a:xfrm>
        </p:spPr>
        <p:txBody>
          <a:bodyPr/>
          <a:lstStyle/>
          <a:p>
            <a:r>
              <a:rPr lang="en-US" dirty="0" smtClean="0"/>
              <a:t>10. You are given a degree of choice…plus feedback.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18789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You may need to seek this.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90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645091"/>
          </a:xfrm>
        </p:spPr>
        <p:txBody>
          <a:bodyPr/>
          <a:lstStyle/>
          <a:p>
            <a:r>
              <a:rPr lang="en-US" dirty="0" smtClean="0"/>
              <a:t>My friend Aaron Demeter.</a:t>
            </a:r>
          </a:p>
          <a:p>
            <a:r>
              <a:rPr lang="en-US" dirty="0" smtClean="0">
                <a:hlinkClick r:id="rId2"/>
              </a:rPr>
              <a:t>http://www.youtube.com/watch?v=1q9QRDKbIcc</a:t>
            </a:r>
            <a:endParaRPr lang="en-US" dirty="0" smtClean="0"/>
          </a:p>
          <a:p>
            <a:r>
              <a:rPr lang="en-US" dirty="0" smtClean="0"/>
              <a:t>How Aaron Practices.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609600"/>
            <a:ext cx="8229600" cy="1143000"/>
          </a:xfrm>
        </p:spPr>
        <p:txBody>
          <a:bodyPr/>
          <a:lstStyle/>
          <a:p>
            <a:r>
              <a:rPr lang="en-US" dirty="0" smtClean="0"/>
              <a:t>Developing Your Weaknesses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57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 flipH="1">
            <a:off x="1828800" y="2514600"/>
            <a:ext cx="4800600" cy="3657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smtClean="0"/>
              <a:t>Domains and Modalities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The Core</a:t>
            </a:r>
          </a:p>
        </p:txBody>
      </p:sp>
      <p:sp>
        <p:nvSpPr>
          <p:cNvPr id="10245" name="Text Box 11"/>
          <p:cNvSpPr txBox="1">
            <a:spLocks noChangeArrowheads="1"/>
          </p:cNvSpPr>
          <p:nvPr/>
        </p:nvSpPr>
        <p:spPr bwMode="auto">
          <a:xfrm>
            <a:off x="3429000" y="3810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2971800" y="3429000"/>
            <a:ext cx="1524000" cy="1219200"/>
            <a:chOff x="2971800" y="3429000"/>
            <a:chExt cx="1524000" cy="1219200"/>
          </a:xfrm>
        </p:grpSpPr>
        <p:sp>
          <p:nvSpPr>
            <p:cNvPr id="10264" name="Oval 8"/>
            <p:cNvSpPr>
              <a:spLocks noChangeArrowheads="1"/>
            </p:cNvSpPr>
            <p:nvPr/>
          </p:nvSpPr>
          <p:spPr bwMode="auto">
            <a:xfrm>
              <a:off x="3276600" y="3429000"/>
              <a:ext cx="1219200" cy="1219200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5" name="Text Box 12"/>
            <p:cNvSpPr txBox="1">
              <a:spLocks noChangeArrowheads="1"/>
            </p:cNvSpPr>
            <p:nvPr/>
          </p:nvSpPr>
          <p:spPr bwMode="auto">
            <a:xfrm>
              <a:off x="2971800" y="3733800"/>
              <a:ext cx="12954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/>
                <a:t>Cognitive</a:t>
              </a:r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4114800" y="3505200"/>
            <a:ext cx="1295400" cy="1219200"/>
            <a:chOff x="4114800" y="3505200"/>
            <a:chExt cx="1295400" cy="1219200"/>
          </a:xfrm>
        </p:grpSpPr>
        <p:sp>
          <p:nvSpPr>
            <p:cNvPr id="10262" name="Oval 9"/>
            <p:cNvSpPr>
              <a:spLocks noChangeArrowheads="1"/>
            </p:cNvSpPr>
            <p:nvPr/>
          </p:nvSpPr>
          <p:spPr bwMode="auto">
            <a:xfrm>
              <a:off x="4114800" y="3505200"/>
              <a:ext cx="1219200" cy="121920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3" name="Text Box 13"/>
            <p:cNvSpPr txBox="1">
              <a:spLocks noChangeArrowheads="1"/>
            </p:cNvSpPr>
            <p:nvPr/>
          </p:nvSpPr>
          <p:spPr bwMode="auto">
            <a:xfrm>
              <a:off x="4191000" y="3810000"/>
              <a:ext cx="12192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/>
                <a:t>Affective</a:t>
              </a:r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3505200" y="4191000"/>
            <a:ext cx="1676400" cy="1143000"/>
            <a:chOff x="3505200" y="4191000"/>
            <a:chExt cx="1676400" cy="1143000"/>
          </a:xfrm>
        </p:grpSpPr>
        <p:sp>
          <p:nvSpPr>
            <p:cNvPr id="10260" name="Oval 10"/>
            <p:cNvSpPr>
              <a:spLocks noChangeArrowheads="1"/>
            </p:cNvSpPr>
            <p:nvPr/>
          </p:nvSpPr>
          <p:spPr bwMode="auto">
            <a:xfrm>
              <a:off x="3733800" y="4191000"/>
              <a:ext cx="1219200" cy="1143000"/>
            </a:xfrm>
            <a:prstGeom prst="ellipse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1" name="Text Box 14"/>
            <p:cNvSpPr txBox="1">
              <a:spLocks noChangeArrowheads="1"/>
            </p:cNvSpPr>
            <p:nvPr/>
          </p:nvSpPr>
          <p:spPr bwMode="auto">
            <a:xfrm>
              <a:off x="3505200" y="4572000"/>
              <a:ext cx="16764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/>
                <a:t>Psycho-Motor</a:t>
              </a:r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1828800" y="2667000"/>
            <a:ext cx="5029200" cy="3352800"/>
            <a:chOff x="1828800" y="2667000"/>
            <a:chExt cx="5029200" cy="3352800"/>
          </a:xfrm>
        </p:grpSpPr>
        <p:sp>
          <p:nvSpPr>
            <p:cNvPr id="10256" name="Text Box 15"/>
            <p:cNvSpPr txBox="1">
              <a:spLocks noChangeArrowheads="1"/>
            </p:cNvSpPr>
            <p:nvPr/>
          </p:nvSpPr>
          <p:spPr bwMode="auto">
            <a:xfrm>
              <a:off x="3505200" y="2667000"/>
              <a:ext cx="13716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Visual</a:t>
              </a:r>
            </a:p>
          </p:txBody>
        </p:sp>
        <p:sp>
          <p:nvSpPr>
            <p:cNvPr id="10257" name="Text Box 16"/>
            <p:cNvSpPr txBox="1">
              <a:spLocks noChangeArrowheads="1"/>
            </p:cNvSpPr>
            <p:nvPr/>
          </p:nvSpPr>
          <p:spPr bwMode="auto">
            <a:xfrm>
              <a:off x="5334000" y="4343400"/>
              <a:ext cx="1524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Auditory</a:t>
              </a:r>
            </a:p>
          </p:txBody>
        </p:sp>
        <p:sp>
          <p:nvSpPr>
            <p:cNvPr id="10258" name="Text Box 17"/>
            <p:cNvSpPr txBox="1">
              <a:spLocks noChangeArrowheads="1"/>
            </p:cNvSpPr>
            <p:nvPr/>
          </p:nvSpPr>
          <p:spPr bwMode="auto">
            <a:xfrm>
              <a:off x="1828800" y="4343400"/>
              <a:ext cx="1600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Kinesthetic</a:t>
              </a:r>
            </a:p>
          </p:txBody>
        </p:sp>
        <p:sp>
          <p:nvSpPr>
            <p:cNvPr id="10259" name="Text Box 18"/>
            <p:cNvSpPr txBox="1">
              <a:spLocks noChangeArrowheads="1"/>
            </p:cNvSpPr>
            <p:nvPr/>
          </p:nvSpPr>
          <p:spPr bwMode="auto">
            <a:xfrm>
              <a:off x="3581400" y="5562600"/>
              <a:ext cx="1600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Interactive</a:t>
              </a:r>
            </a:p>
          </p:txBody>
        </p:sp>
      </p:grp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4267200" y="4191000"/>
            <a:ext cx="4876800" cy="1920875"/>
            <a:chOff x="4267200" y="4191000"/>
            <a:chExt cx="4876800" cy="1920875"/>
          </a:xfrm>
        </p:grpSpPr>
        <p:sp>
          <p:nvSpPr>
            <p:cNvPr id="10254" name="Text Box 21"/>
            <p:cNvSpPr txBox="1">
              <a:spLocks noChangeArrowheads="1"/>
            </p:cNvSpPr>
            <p:nvPr/>
          </p:nvSpPr>
          <p:spPr bwMode="auto">
            <a:xfrm>
              <a:off x="6781800" y="4800600"/>
              <a:ext cx="2362200" cy="1311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/>
                <a:t>These are the domains in which we all learn and interpret knowledge.</a:t>
              </a:r>
            </a:p>
          </p:txBody>
        </p:sp>
        <p:sp>
          <p:nvSpPr>
            <p:cNvPr id="10255" name="Line 23"/>
            <p:cNvSpPr>
              <a:spLocks noChangeShapeType="1"/>
            </p:cNvSpPr>
            <p:nvPr/>
          </p:nvSpPr>
          <p:spPr bwMode="auto">
            <a:xfrm flipH="1" flipV="1">
              <a:off x="4267200" y="4191000"/>
              <a:ext cx="2286000" cy="1219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228600" y="2514600"/>
            <a:ext cx="2286000" cy="1616075"/>
            <a:chOff x="228600" y="2514600"/>
            <a:chExt cx="2286000" cy="1616075"/>
          </a:xfrm>
        </p:grpSpPr>
        <p:sp>
          <p:nvSpPr>
            <p:cNvPr id="10252" name="Line 22"/>
            <p:cNvSpPr>
              <a:spLocks noChangeShapeType="1"/>
            </p:cNvSpPr>
            <p:nvPr/>
          </p:nvSpPr>
          <p:spPr bwMode="auto">
            <a:xfrm>
              <a:off x="1371600" y="3276600"/>
              <a:ext cx="11430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3" name="Text Box 24"/>
            <p:cNvSpPr txBox="1">
              <a:spLocks noChangeArrowheads="1"/>
            </p:cNvSpPr>
            <p:nvPr/>
          </p:nvSpPr>
          <p:spPr bwMode="auto">
            <a:xfrm>
              <a:off x="228600" y="2514600"/>
              <a:ext cx="1676400" cy="1616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cs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/>
                <a:t>These are the modalities in which we teach and learn.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6190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743200" y="2362200"/>
            <a:ext cx="33528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291" name="Oval 8"/>
          <p:cNvSpPr>
            <a:spLocks noChangeArrowheads="1"/>
          </p:cNvSpPr>
          <p:nvPr/>
        </p:nvSpPr>
        <p:spPr bwMode="auto">
          <a:xfrm>
            <a:off x="3505200" y="2667000"/>
            <a:ext cx="1143000" cy="10668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Oval 9"/>
          <p:cNvSpPr>
            <a:spLocks noChangeArrowheads="1"/>
          </p:cNvSpPr>
          <p:nvPr/>
        </p:nvSpPr>
        <p:spPr bwMode="auto">
          <a:xfrm>
            <a:off x="4419600" y="2590800"/>
            <a:ext cx="1066800" cy="10668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Oval 10"/>
          <p:cNvSpPr>
            <a:spLocks noChangeArrowheads="1"/>
          </p:cNvSpPr>
          <p:nvPr/>
        </p:nvSpPr>
        <p:spPr bwMode="auto">
          <a:xfrm>
            <a:off x="3810000" y="3200400"/>
            <a:ext cx="1143000" cy="990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Text Box 12"/>
          <p:cNvSpPr txBox="1">
            <a:spLocks noChangeArrowheads="1"/>
          </p:cNvSpPr>
          <p:nvPr/>
        </p:nvSpPr>
        <p:spPr bwMode="auto">
          <a:xfrm>
            <a:off x="3352800" y="2895600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Cognitive</a:t>
            </a:r>
          </a:p>
        </p:txBody>
      </p:sp>
      <p:sp>
        <p:nvSpPr>
          <p:cNvPr id="12295" name="Text Box 13"/>
          <p:cNvSpPr txBox="1">
            <a:spLocks noChangeArrowheads="1"/>
          </p:cNvSpPr>
          <p:nvPr/>
        </p:nvSpPr>
        <p:spPr bwMode="auto">
          <a:xfrm>
            <a:off x="4419600" y="2895600"/>
            <a:ext cx="1219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Affective</a:t>
            </a:r>
          </a:p>
        </p:txBody>
      </p:sp>
      <p:sp>
        <p:nvSpPr>
          <p:cNvPr id="12296" name="Text Box 14"/>
          <p:cNvSpPr txBox="1">
            <a:spLocks noChangeArrowheads="1"/>
          </p:cNvSpPr>
          <p:nvPr/>
        </p:nvSpPr>
        <p:spPr bwMode="auto">
          <a:xfrm>
            <a:off x="3581400" y="3429000"/>
            <a:ext cx="1676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Psycho-Motor</a:t>
            </a:r>
          </a:p>
        </p:txBody>
      </p:sp>
      <p:sp>
        <p:nvSpPr>
          <p:cNvPr id="12297" name="Text Box 15"/>
          <p:cNvSpPr txBox="1">
            <a:spLocks noChangeArrowheads="1"/>
          </p:cNvSpPr>
          <p:nvPr/>
        </p:nvSpPr>
        <p:spPr bwMode="auto">
          <a:xfrm>
            <a:off x="3886200" y="2362200"/>
            <a:ext cx="1371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Visual</a:t>
            </a:r>
          </a:p>
        </p:txBody>
      </p:sp>
      <p:sp>
        <p:nvSpPr>
          <p:cNvPr id="12298" name="Text Box 16"/>
          <p:cNvSpPr txBox="1">
            <a:spLocks noChangeArrowheads="1"/>
          </p:cNvSpPr>
          <p:nvPr/>
        </p:nvSpPr>
        <p:spPr bwMode="auto">
          <a:xfrm>
            <a:off x="4876800" y="3733800"/>
            <a:ext cx="152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Auditory</a:t>
            </a:r>
          </a:p>
        </p:txBody>
      </p:sp>
      <p:sp>
        <p:nvSpPr>
          <p:cNvPr id="12299" name="Text Box 17"/>
          <p:cNvSpPr txBox="1">
            <a:spLocks noChangeArrowheads="1"/>
          </p:cNvSpPr>
          <p:nvPr/>
        </p:nvSpPr>
        <p:spPr bwMode="auto">
          <a:xfrm>
            <a:off x="2667000" y="3733800"/>
            <a:ext cx="1371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Kinesthetic</a:t>
            </a:r>
          </a:p>
        </p:txBody>
      </p:sp>
      <p:sp>
        <p:nvSpPr>
          <p:cNvPr id="12300" name="Text Box 18"/>
          <p:cNvSpPr txBox="1">
            <a:spLocks noChangeArrowheads="1"/>
          </p:cNvSpPr>
          <p:nvPr/>
        </p:nvSpPr>
        <p:spPr bwMode="auto">
          <a:xfrm>
            <a:off x="3810000" y="4191000"/>
            <a:ext cx="1295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Interactive</a:t>
            </a:r>
          </a:p>
        </p:txBody>
      </p:sp>
      <p:sp>
        <p:nvSpPr>
          <p:cNvPr id="15" name="Oval 14"/>
          <p:cNvSpPr/>
          <p:nvPr/>
        </p:nvSpPr>
        <p:spPr>
          <a:xfrm>
            <a:off x="5105400" y="152400"/>
            <a:ext cx="2133600" cy="198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Gardner</a:t>
            </a:r>
          </a:p>
        </p:txBody>
      </p:sp>
      <p:sp>
        <p:nvSpPr>
          <p:cNvPr id="20" name="Oval 19"/>
          <p:cNvSpPr/>
          <p:nvPr/>
        </p:nvSpPr>
        <p:spPr>
          <a:xfrm>
            <a:off x="1524000" y="4876800"/>
            <a:ext cx="2133600" cy="198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Gary Chapman</a:t>
            </a:r>
          </a:p>
        </p:txBody>
      </p:sp>
      <p:sp>
        <p:nvSpPr>
          <p:cNvPr id="21" name="Oval 20"/>
          <p:cNvSpPr/>
          <p:nvPr/>
        </p:nvSpPr>
        <p:spPr>
          <a:xfrm>
            <a:off x="228600" y="2438400"/>
            <a:ext cx="2133600" cy="198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Myers Briggs</a:t>
            </a:r>
          </a:p>
        </p:txBody>
      </p:sp>
      <p:sp>
        <p:nvSpPr>
          <p:cNvPr id="22" name="Oval 21"/>
          <p:cNvSpPr/>
          <p:nvPr/>
        </p:nvSpPr>
        <p:spPr>
          <a:xfrm>
            <a:off x="5029200" y="4876800"/>
            <a:ext cx="2133600" cy="198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Tim</a:t>
            </a:r>
          </a:p>
          <a:p>
            <a:pPr algn="ctr">
              <a:defRPr/>
            </a:pPr>
            <a:r>
              <a:rPr lang="en-US" dirty="0"/>
              <a:t>La </a:t>
            </a:r>
            <a:r>
              <a:rPr lang="en-US" dirty="0" err="1"/>
              <a:t>Haye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1828800" y="152400"/>
            <a:ext cx="2133600" cy="198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Tobias / </a:t>
            </a:r>
            <a:r>
              <a:rPr lang="en-US" dirty="0" err="1"/>
              <a:t>Gregorc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6629400" y="2438400"/>
            <a:ext cx="2133600" cy="198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David Kolb</a:t>
            </a:r>
          </a:p>
        </p:txBody>
      </p:sp>
      <p:cxnSp>
        <p:nvCxnSpPr>
          <p:cNvPr id="26" name="Straight Connector 25"/>
          <p:cNvCxnSpPr/>
          <p:nvPr/>
        </p:nvCxnSpPr>
        <p:spPr>
          <a:xfrm rot="16200000" flipH="1">
            <a:off x="3276600" y="2133600"/>
            <a:ext cx="2286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5334000" y="2057400"/>
            <a:ext cx="2286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24" idx="2"/>
          </p:cNvCxnSpPr>
          <p:nvPr/>
        </p:nvCxnSpPr>
        <p:spPr>
          <a:xfrm rot="10800000">
            <a:off x="6248400" y="34290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2971800" y="4648200"/>
            <a:ext cx="3810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6200000" flipV="1">
            <a:off x="5524500" y="4686300"/>
            <a:ext cx="2286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21" idx="6"/>
          </p:cNvCxnSpPr>
          <p:nvPr/>
        </p:nvCxnSpPr>
        <p:spPr>
          <a:xfrm>
            <a:off x="2362200" y="34290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2969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Advice from Brain Researchers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Best Frames of Mind for Learning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820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You have to own it!</a:t>
            </a:r>
            <a:endParaRPr lang="en-US" sz="36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Intrinsic 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990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Appropriate Stress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685800" y="1676400"/>
            <a:ext cx="6064826" cy="2840182"/>
          </a:xfrm>
          <a:custGeom>
            <a:avLst/>
            <a:gdLst>
              <a:gd name="connsiteX0" fmla="*/ 0 w 5572990"/>
              <a:gd name="connsiteY0" fmla="*/ 3202288 h 3202288"/>
              <a:gd name="connsiteX1" fmla="*/ 4724400 w 5572990"/>
              <a:gd name="connsiteY1" fmla="*/ 486797 h 3202288"/>
              <a:gd name="connsiteX2" fmla="*/ 5486400 w 5572990"/>
              <a:gd name="connsiteY2" fmla="*/ 29597 h 3202288"/>
              <a:gd name="connsiteX3" fmla="*/ 5555673 w 5572990"/>
              <a:gd name="connsiteY3" fmla="*/ 43451 h 3202288"/>
              <a:gd name="connsiteX4" fmla="*/ 5555673 w 5572990"/>
              <a:gd name="connsiteY4" fmla="*/ 43451 h 3202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72990" h="3202288">
                <a:moveTo>
                  <a:pt x="0" y="3202288"/>
                </a:moveTo>
                <a:lnTo>
                  <a:pt x="4724400" y="486797"/>
                </a:lnTo>
                <a:cubicBezTo>
                  <a:pt x="5638800" y="-41985"/>
                  <a:pt x="5347855" y="103488"/>
                  <a:pt x="5486400" y="29597"/>
                </a:cubicBezTo>
                <a:cubicBezTo>
                  <a:pt x="5624945" y="-44294"/>
                  <a:pt x="5555673" y="43451"/>
                  <a:pt x="5555673" y="43451"/>
                </a:cubicBezTo>
                <a:lnTo>
                  <a:pt x="5555673" y="43451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803564" y="2754909"/>
            <a:ext cx="5617110" cy="2198091"/>
          </a:xfrm>
          <a:custGeom>
            <a:avLst/>
            <a:gdLst>
              <a:gd name="connsiteX0" fmla="*/ 0 w 5617110"/>
              <a:gd name="connsiteY0" fmla="*/ 2288146 h 2288146"/>
              <a:gd name="connsiteX1" fmla="*/ 4558145 w 5617110"/>
              <a:gd name="connsiteY1" fmla="*/ 2146 h 2288146"/>
              <a:gd name="connsiteX2" fmla="*/ 5555672 w 5617110"/>
              <a:gd name="connsiteY2" fmla="*/ 1872509 h 2288146"/>
              <a:gd name="connsiteX3" fmla="*/ 5514109 w 5617110"/>
              <a:gd name="connsiteY3" fmla="*/ 1872509 h 2288146"/>
              <a:gd name="connsiteX4" fmla="*/ 5514109 w 5617110"/>
              <a:gd name="connsiteY4" fmla="*/ 1872509 h 2288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17110" h="2288146">
                <a:moveTo>
                  <a:pt x="0" y="2288146"/>
                </a:moveTo>
                <a:cubicBezTo>
                  <a:pt x="1816100" y="1179782"/>
                  <a:pt x="3632200" y="71419"/>
                  <a:pt x="4558145" y="2146"/>
                </a:cubicBezTo>
                <a:cubicBezTo>
                  <a:pt x="5484090" y="-67127"/>
                  <a:pt x="5396345" y="1560782"/>
                  <a:pt x="5555672" y="1872509"/>
                </a:cubicBezTo>
                <a:cubicBezTo>
                  <a:pt x="5714999" y="2184236"/>
                  <a:pt x="5514109" y="1872509"/>
                  <a:pt x="5514109" y="1872509"/>
                </a:cubicBezTo>
                <a:lnTo>
                  <a:pt x="5514109" y="1872509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066800" y="32766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Stress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714500" y="4648200"/>
            <a:ext cx="1333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Learning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521037" y="1905000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X</a:t>
            </a:r>
            <a:endParaRPr lang="en-US" sz="3200" b="1" dirty="0">
              <a:solidFill>
                <a:srgbClr val="FF0000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457200" y="4832866"/>
            <a:ext cx="7924800" cy="1201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457200" y="1143000"/>
            <a:ext cx="0" cy="381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4475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When You’re in the “Flow”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This takes a little work and a knowledge of your own learning preferences.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14417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Focus on </a:t>
            </a:r>
            <a:r>
              <a:rPr lang="en-US" sz="3600" b="1" u="sng" dirty="0" smtClean="0"/>
              <a:t>substance</a:t>
            </a:r>
            <a:r>
              <a:rPr lang="en-US" sz="3600" dirty="0" smtClean="0"/>
              <a:t> not style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4. When You’re Curious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225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…for a short time  </a:t>
            </a:r>
          </a:p>
          <a:p>
            <a:pPr lvl="1"/>
            <a:r>
              <a:rPr lang="en-US" dirty="0" smtClean="0"/>
              <a:t>- </a:t>
            </a:r>
            <a:r>
              <a:rPr lang="en-US" sz="2800" dirty="0" smtClean="0"/>
              <a:t>This is where asking questions really helps.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You’re a little confused…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8414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</TotalTime>
  <Words>237</Words>
  <Application>Microsoft Office PowerPoint</Application>
  <PresentationFormat>On-screen Show (4:3)</PresentationFormat>
  <Paragraphs>56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How Do You Learn?</vt:lpstr>
      <vt:lpstr>The Core</vt:lpstr>
      <vt:lpstr>PowerPoint Presentation</vt:lpstr>
      <vt:lpstr>Advice from Brain Researchers</vt:lpstr>
      <vt:lpstr>1. Intrinsic Motivation</vt:lpstr>
      <vt:lpstr>2. Appropriate Stress</vt:lpstr>
      <vt:lpstr>3. When You’re in the “Flow”</vt:lpstr>
      <vt:lpstr>4. When You’re Curious </vt:lpstr>
      <vt:lpstr>5. You’re a little confused…</vt:lpstr>
      <vt:lpstr>6.You search for personal meaning and patterns.</vt:lpstr>
      <vt:lpstr>7. Your emotions are involved</vt:lpstr>
      <vt:lpstr>8. You are using what you already know.</vt:lpstr>
      <vt:lpstr>9. You understand that learning is both conscious and unconscious.</vt:lpstr>
      <vt:lpstr>10. You are given a degree of choice…plus feedback.</vt:lpstr>
      <vt:lpstr>Developing Your Weaknesses</vt:lpstr>
    </vt:vector>
  </TitlesOfParts>
  <Company>Bryan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About learning</dc:title>
  <dc:creator>degeorst</dc:creator>
  <cp:lastModifiedBy>degeorst</cp:lastModifiedBy>
  <cp:revision>8</cp:revision>
  <dcterms:created xsi:type="dcterms:W3CDTF">2013-09-02T20:41:02Z</dcterms:created>
  <dcterms:modified xsi:type="dcterms:W3CDTF">2014-05-18T15:17:05Z</dcterms:modified>
</cp:coreProperties>
</file>